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9"/>
  </p:notesMasterIdLst>
  <p:handoutMasterIdLst>
    <p:handoutMasterId r:id="rId50"/>
  </p:handoutMasterIdLst>
  <p:sldIdLst>
    <p:sldId id="297" r:id="rId2"/>
    <p:sldId id="1141" r:id="rId3"/>
    <p:sldId id="1751618737" r:id="rId4"/>
    <p:sldId id="1325" r:id="rId5"/>
    <p:sldId id="748" r:id="rId6"/>
    <p:sldId id="740" r:id="rId7"/>
    <p:sldId id="745" r:id="rId8"/>
    <p:sldId id="743" r:id="rId9"/>
    <p:sldId id="1336" r:id="rId10"/>
    <p:sldId id="1151" r:id="rId11"/>
    <p:sldId id="1167" r:id="rId12"/>
    <p:sldId id="1180" r:id="rId13"/>
    <p:sldId id="1174" r:id="rId14"/>
    <p:sldId id="1188" r:id="rId15"/>
    <p:sldId id="1298" r:id="rId16"/>
    <p:sldId id="1164" r:id="rId17"/>
    <p:sldId id="1165" r:id="rId18"/>
    <p:sldId id="1197" r:id="rId19"/>
    <p:sldId id="1299" r:id="rId20"/>
    <p:sldId id="1207" r:id="rId21"/>
    <p:sldId id="1302" r:id="rId22"/>
    <p:sldId id="1303" r:id="rId23"/>
    <p:sldId id="1304" r:id="rId24"/>
    <p:sldId id="1306" r:id="rId25"/>
    <p:sldId id="1308" r:id="rId26"/>
    <p:sldId id="1307" r:id="rId27"/>
    <p:sldId id="1310" r:id="rId28"/>
    <p:sldId id="1312" r:id="rId29"/>
    <p:sldId id="1316" r:id="rId30"/>
    <p:sldId id="1317" r:id="rId31"/>
    <p:sldId id="1318" r:id="rId32"/>
    <p:sldId id="1319" r:id="rId33"/>
    <p:sldId id="1320" r:id="rId34"/>
    <p:sldId id="1321" r:id="rId35"/>
    <p:sldId id="1323" r:id="rId36"/>
    <p:sldId id="1324" r:id="rId37"/>
    <p:sldId id="1751618736" r:id="rId38"/>
    <p:sldId id="1158" r:id="rId39"/>
    <p:sldId id="1326" r:id="rId40"/>
    <p:sldId id="1327" r:id="rId41"/>
    <p:sldId id="1328" r:id="rId42"/>
    <p:sldId id="1329" r:id="rId43"/>
    <p:sldId id="1330" r:id="rId44"/>
    <p:sldId id="1331" r:id="rId45"/>
    <p:sldId id="1332" r:id="rId46"/>
    <p:sldId id="1333" r:id="rId47"/>
    <p:sldId id="1168" r:id="rId48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0264"/>
  </p:normalViewPr>
  <p:slideViewPr>
    <p:cSldViewPr>
      <p:cViewPr varScale="1">
        <p:scale>
          <a:sx n="112" d="100"/>
          <a:sy n="112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28/12/2024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C0D55E71-AEC1-DC61-E210-86DFA55B19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20" indent="-285738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36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17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499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681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8863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044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400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4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1C18201D-78F1-5AE5-7C11-86D573496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28800"/>
            <a:ext cx="583264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Summary and Overview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0A2BCFD-8D66-65F8-E0B1-F91347CA5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in Human and Artificial Intelligence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2025</a:t>
            </a:r>
          </a:p>
        </p:txBody>
      </p:sp>
      <p:pic>
        <p:nvPicPr>
          <p:cNvPr id="5" name="Picture 4" descr="A colorful letters and numbers&#10;&#10;Description automatically generated">
            <a:extLst>
              <a:ext uri="{FF2B5EF4-FFF2-40B4-BE49-F238E27FC236}">
                <a16:creationId xmlns:a16="http://schemas.microsoft.com/office/drawing/2014/main" id="{87CB0D3A-503F-0EAF-E86B-F4F435B86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836712"/>
            <a:ext cx="2253532" cy="114706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a linear combination of the inputs, as before, but then we pass this through a logistics function,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75" y="2918829"/>
            <a:ext cx="4461331" cy="331846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94" y="3947458"/>
            <a:ext cx="4937110" cy="9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26" y="1127760"/>
            <a:ext cx="6326534" cy="49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</a:t>
                </a:r>
                <a:r>
                  <a:rPr lang="en-GB" dirty="0"/>
                  <a:t>fashion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2824133"/>
            <a:ext cx="501396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4" y="2163130"/>
            <a:ext cx="7105613" cy="45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LASSO, we modify the optimisation function and add a coefficient,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3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36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b="-30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zero,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(penalising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4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8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84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84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8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blipFill>
                <a:blip r:embed="rId2"/>
                <a:stretch>
                  <a:fillRect r="-737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1689110" y="173960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4364971" y="126876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7737783" y="1268760"/>
            <a:ext cx="1085327" cy="73517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5022511" y="4811554"/>
            <a:ext cx="2146978" cy="759461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FFF9-B82E-C9CD-3481-9ED0417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What you are going to learn in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EB95-C049-7C52-674F-C78FEDB0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machine learning topics and concepts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Hands-on skills on how to:</a:t>
            </a:r>
          </a:p>
          <a:p>
            <a:pPr lvl="1"/>
            <a:r>
              <a:rPr lang="en-US" sz="2160" dirty="0"/>
              <a:t>Decide and choose suitable models </a:t>
            </a:r>
          </a:p>
          <a:p>
            <a:pPr lvl="1"/>
            <a:r>
              <a:rPr lang="en-US" sz="2160" dirty="0"/>
              <a:t>Design machine learning tasks/experiments</a:t>
            </a:r>
          </a:p>
          <a:p>
            <a:pPr lvl="1"/>
            <a:r>
              <a:rPr lang="en-US" sz="2160" dirty="0"/>
              <a:t>Choose and apply suitable metrics to evaluate the models</a:t>
            </a:r>
          </a:p>
          <a:p>
            <a:pPr lvl="1"/>
            <a:r>
              <a:rPr lang="en-US" sz="2160" dirty="0"/>
              <a:t>Identify and resolve common issues such as overfitting/underfitting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5DF0-E545-4A4D-B39F-882E9F9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90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practice, this is not always true – but this assumption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083362"/>
            <a:ext cx="6260614" cy="12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D7AF19-7E2E-9D9D-BEE0-DDC0605BB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38" y="3827805"/>
            <a:ext cx="2809124" cy="27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75520" y="595477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791389" y="650351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99" y="952872"/>
            <a:ext cx="5599301" cy="53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49" y="3429001"/>
            <a:ext cx="2431882" cy="25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BCAD-9F55-0CAD-E513-164F1394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</a:t>
            </a:r>
            <a:r>
              <a:rPr lang="en-GB" dirty="0"/>
              <a:t>By the end of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4FBA-BE6C-26E8-F04F-E32A1976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be able to:</a:t>
            </a:r>
          </a:p>
          <a:p>
            <a:pPr lvl="1"/>
            <a:r>
              <a:rPr lang="en-GB" sz="2400" dirty="0">
                <a:ea typeface="ＭＳ Ｐゴシック" charset="0"/>
              </a:rPr>
              <a:t>Construct machine learning experiments</a:t>
            </a:r>
          </a:p>
          <a:p>
            <a:pPr lvl="1"/>
            <a:r>
              <a:rPr lang="en-GB" sz="2400" dirty="0">
                <a:ea typeface="ＭＳ Ｐゴシック" charset="0"/>
              </a:rPr>
              <a:t>Create and run different probabilistic/statistical learning and deep learning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Read and interpret existing work and assess their applicability/validity [to different use cases]</a:t>
            </a:r>
          </a:p>
          <a:p>
            <a:pPr lvl="1"/>
            <a:r>
              <a:rPr lang="en-GB" sz="2400" dirty="0">
                <a:ea typeface="ＭＳ Ｐゴシック" charset="0"/>
              </a:rPr>
              <a:t>Be familiar with common concepts such as training/test, cross-validation, performance evaluation metrics</a:t>
            </a:r>
          </a:p>
          <a:p>
            <a:pPr lvl="1"/>
            <a:r>
              <a:rPr lang="en-GB" sz="2400" dirty="0">
                <a:ea typeface="ＭＳ Ｐゴシック" charset="0"/>
              </a:rPr>
              <a:t>Learn common issues and pitfalls in developing ML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Obtain practical experience in developing ML models and running (simple)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C6A5-167E-E5FF-51C1-09F52E19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961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2293978" y="1614398"/>
            <a:ext cx="5303520" cy="51845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6096000" y="3026979"/>
            <a:ext cx="4925347" cy="38109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4192702" y="2631242"/>
            <a:ext cx="3404796" cy="452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2985255" y="2576245"/>
            <a:ext cx="1209734" cy="652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4192702" y="3202939"/>
            <a:ext cx="3404796" cy="5324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2985254" y="3202940"/>
            <a:ext cx="3402509" cy="5811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2985255" y="2632104"/>
            <a:ext cx="3369974" cy="5018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6387763" y="3083361"/>
            <a:ext cx="1209734" cy="652042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1598981"/>
            <a:ext cx="6135082" cy="214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1516291" y="4372622"/>
            <a:ext cx="8727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7651373" y="1905953"/>
            <a:ext cx="822067" cy="658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7824192" y="3232093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6700867" y="3429000"/>
            <a:ext cx="345638" cy="319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99260"/>
            <a:ext cx="861060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1516291" y="3429001"/>
            <a:ext cx="9326880" cy="19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993221"/>
            <a:ext cx="3121632" cy="53885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58" y="2478494"/>
            <a:ext cx="6682344" cy="22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004584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28" y="2938398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983361"/>
            <a:ext cx="5638800" cy="3246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1343473" y="6381751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middle image: https://</a:t>
            </a:r>
            <a:r>
              <a:rPr lang="en-GB" sz="1000" dirty="0" err="1">
                <a:latin typeface="Gill Sans MT" panose="020B0502020104020203" pitchFamily="34" charset="77"/>
              </a:rPr>
              <a:t>uk.mathworks.com</a:t>
            </a:r>
            <a:r>
              <a:rPr lang="en-GB" sz="1000" dirty="0">
                <a:latin typeface="Gill Sans MT" panose="020B0502020104020203" pitchFamily="34" charset="77"/>
              </a:rPr>
              <a:t>/discovery/</a:t>
            </a:r>
            <a:r>
              <a:rPr lang="en-GB" sz="1000" dirty="0" err="1">
                <a:latin typeface="Gill Sans MT" panose="020B0502020104020203" pitchFamily="34" charset="77"/>
              </a:rPr>
              <a:t>autoencoder.html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used for decision support and have humans in the loop. </a:t>
            </a:r>
          </a:p>
          <a:p>
            <a:r>
              <a:rPr lang="en-GB" dirty="0"/>
              <a:t>However, the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866-3051-EE86-C457-8E8E3B0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and ethical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0189-C425-0175-8CA9-16F16CB8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Anticipate risks and potential issues</a:t>
            </a:r>
          </a:p>
          <a:p>
            <a:r>
              <a:rPr lang="en-GB" dirty="0"/>
              <a:t>Actively engage and think of solutions </a:t>
            </a:r>
          </a:p>
          <a:p>
            <a:r>
              <a:rPr lang="en-GB" dirty="0"/>
              <a:t>Work with domain experts and learn about the context and conditions of data collection, and the use of system/model. </a:t>
            </a:r>
          </a:p>
          <a:p>
            <a:r>
              <a:rPr lang="en-GB" dirty="0"/>
              <a:t>Create feedback loops (before and after deployment)</a:t>
            </a:r>
          </a:p>
          <a:p>
            <a:r>
              <a:rPr lang="en-GB" dirty="0"/>
              <a:t>Plan for update and maintenance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1AEB-4E19-5A84-8D40-3FD4011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120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0334-9CFD-AB9E-808F-977A4286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Gill Sans MT" panose="020B0502020104020203" pitchFamily="34" charset="77"/>
              </a:rPr>
              <a:t>It is important to note that in several applications, only a small fraction of real-world ML systems comprise the ML code.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014666" y="6306783"/>
            <a:ext cx="4958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 Sculley et al., </a:t>
            </a:r>
            <a:r>
              <a:rPr lang="en-GB" sz="1000" dirty="0">
                <a:latin typeface="Gill Sans MT" panose="020B0502020104020203" pitchFamily="34" charset="77"/>
              </a:rPr>
              <a:t>Hidden Technical Debt in Machine Learning Systems, </a:t>
            </a:r>
            <a:r>
              <a:rPr lang="en-GB" sz="1000" dirty="0" err="1">
                <a:latin typeface="Gill Sans MT" panose="020B0502020104020203" pitchFamily="34" charset="77"/>
              </a:rPr>
              <a:t>NeurIPS</a:t>
            </a:r>
            <a:r>
              <a:rPr lang="en-GB" sz="1000" dirty="0">
                <a:latin typeface="Gill Sans MT" panose="020B0502020104020203" pitchFamily="34" charset="77"/>
              </a:rPr>
              <a:t>, 2015. </a:t>
            </a:r>
          </a:p>
          <a:p>
            <a:endParaRPr lang="en-US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218778"/>
            <a:ext cx="10149160" cy="3609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4943872" y="4293096"/>
            <a:ext cx="616424" cy="42625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90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6223637"/>
            <a:ext cx="2560320" cy="30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900"/>
              <a:pPr>
                <a:defRPr/>
              </a:pPr>
              <a:t>38</a:t>
            </a:fld>
            <a:endParaRPr lang="en-GB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560" y="1614399"/>
            <a:ext cx="9326880" cy="1500187"/>
          </a:xfrm>
        </p:spPr>
        <p:txBody>
          <a:bodyPr/>
          <a:lstStyle/>
          <a:p>
            <a:r>
              <a:rPr lang="en-GB" sz="2800" dirty="0">
                <a:solidFill>
                  <a:srgbClr val="003D7D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822960" rtl="0" eaLnBrk="1" latinLnBrk="0" hangingPunct="1">
              <a:defRPr sz="990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4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1158240" y="1960038"/>
            <a:ext cx="46089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1188603" y="3358059"/>
            <a:ext cx="151195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1183302" y="6086476"/>
            <a:ext cx="19159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Gill Sans MT" panose="020B0502020104020203" pitchFamily="34" charset="77"/>
              </a:rPr>
              <a:t>via: Goodfellow et al., Deep learning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63FD5-B5A4-7DB3-FB72-AED29C1B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74" y="3429001"/>
            <a:ext cx="5522208" cy="1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ea typeface="Calibri" panose="020F0502020204030204" pitchFamily="34" charset="0"/>
              </a:rPr>
              <a:t>If you have a dataset with an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dataset,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ensure the model you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6613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41" y="1310414"/>
            <a:ext cx="4672556" cy="5069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3969819" y="1556793"/>
            <a:ext cx="18002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1429882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1429882" y="1353276"/>
            <a:ext cx="8188577" cy="3033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1429882" y="5340893"/>
            <a:ext cx="728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1429882" y="6473941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10" y="1819462"/>
            <a:ext cx="4169093" cy="23308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37929"/>
            <a:ext cx="4103749" cy="2493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857588" y="5880568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93" y="5831887"/>
            <a:ext cx="534851" cy="46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64" y="5880905"/>
            <a:ext cx="418351" cy="4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0" y="4302397"/>
            <a:ext cx="2026920" cy="1402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3439719" y="4597172"/>
            <a:ext cx="63350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92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857588" y="6438174"/>
            <a:ext cx="383213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20" dirty="0">
                <a:latin typeface="Gill Sans MT" panose="020B0502020104020203" pitchFamily="34" charset="77"/>
              </a:rPr>
              <a:t>https://</a:t>
            </a:r>
            <a:r>
              <a:rPr lang="en-US" sz="1320" dirty="0" err="1">
                <a:latin typeface="Gill Sans MT" panose="020B0502020104020203" pitchFamily="34" charset="77"/>
              </a:rPr>
              <a:t>github.com</a:t>
            </a:r>
            <a:r>
              <a:rPr lang="en-US" sz="1320" dirty="0">
                <a:latin typeface="Gill Sans MT" panose="020B0502020104020203" pitchFamily="34" charset="77"/>
              </a:rPr>
              <a:t>/</a:t>
            </a:r>
            <a:r>
              <a:rPr lang="en-US" sz="1320" dirty="0" err="1">
                <a:latin typeface="Gill Sans MT" panose="020B0502020104020203" pitchFamily="34" charset="77"/>
              </a:rPr>
              <a:t>PBarnaghi</a:t>
            </a:r>
            <a:r>
              <a:rPr lang="en-US" sz="132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12" y="1484784"/>
            <a:ext cx="7542088" cy="4082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997926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9" y="1501668"/>
            <a:ext cx="1820681" cy="23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4007338" y="3970605"/>
            <a:ext cx="19223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80" dirty="0"/>
              <a:t>Deep Learning</a:t>
            </a:r>
          </a:p>
          <a:p>
            <a:pPr algn="ctr"/>
            <a:r>
              <a:rPr lang="en-GB" sz="108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1400133" y="5315342"/>
            <a:ext cx="7981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Gill Sans MT" panose="020B0502020104020203" pitchFamily="34" charset="77"/>
              </a:rPr>
              <a:t>Preprints</a:t>
            </a:r>
            <a:r>
              <a:rPr lang="en-GB" sz="1600" dirty="0">
                <a:latin typeface="Gill Sans MT" panose="020B0502020104020203" pitchFamily="34" charset="77"/>
              </a:rPr>
              <a:t>: 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Probabilistic Machine Learning: An Introduction, https://</a:t>
            </a:r>
            <a:r>
              <a:rPr lang="en-GB" sz="1600" dirty="0" err="1">
                <a:latin typeface="Gill Sans MT" panose="020B0502020104020203" pitchFamily="34" charset="77"/>
              </a:rPr>
              <a:t>probml.github.io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pml</a:t>
            </a:r>
            <a:r>
              <a:rPr lang="en-GB" sz="1600" dirty="0">
                <a:latin typeface="Gill Sans MT" panose="020B0502020104020203" pitchFamily="34" charset="77"/>
              </a:rPr>
              <a:t>-book/book1.html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Deep learning: https://www.deeplearningbook.org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Understanding Deep Learning, https://</a:t>
            </a:r>
            <a:r>
              <a:rPr lang="en-GB" sz="1600" dirty="0" err="1">
                <a:latin typeface="Gill Sans MT" panose="020B0502020104020203" pitchFamily="34" charset="77"/>
              </a:rPr>
              <a:t>udlbook.github.io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udlbook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Dive into deep learning, https://d2l.ai/</a:t>
            </a:r>
            <a:r>
              <a:rPr lang="en-GB" sz="1600" dirty="0" err="1">
                <a:latin typeface="Gill Sans MT" panose="020B0502020104020203" pitchFamily="34" charset="77"/>
              </a:rPr>
              <a:t>index.html</a:t>
            </a:r>
            <a:endParaRPr lang="en-GB" sz="1600" dirty="0"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1229021" y="3967362"/>
            <a:ext cx="25004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Probabilistic Machine Learning </a:t>
            </a:r>
            <a:br>
              <a:rPr lang="en-GB" sz="1080" dirty="0"/>
            </a:br>
            <a:r>
              <a:rPr lang="en-GB" sz="1080" dirty="0"/>
              <a:t>Kevin P. Murphy, MIT Press</a:t>
            </a:r>
          </a:p>
        </p:txBody>
      </p:sp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10" y="1446231"/>
            <a:ext cx="1920746" cy="23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8967642" y="3970009"/>
            <a:ext cx="199771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Dive into Deep Learning </a:t>
            </a:r>
          </a:p>
          <a:p>
            <a:pPr algn="ctr"/>
            <a:r>
              <a:rPr lang="en-GB" sz="1080" dirty="0"/>
              <a:t>Aston Zhang et al.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C05ED8B5-88AB-A547-A6CD-B96E1C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16" y="1501669"/>
            <a:ext cx="2113104" cy="23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7CE0-5FE5-78ED-0BF8-C598CB36C119}"/>
              </a:ext>
            </a:extLst>
          </p:cNvPr>
          <p:cNvSpPr txBox="1"/>
          <p:nvPr/>
        </p:nvSpPr>
        <p:spPr>
          <a:xfrm>
            <a:off x="6289873" y="3970010"/>
            <a:ext cx="234370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Understanding Deep Learning, Simon J.D. Prince, MIT Press</a:t>
            </a:r>
          </a:p>
        </p:txBody>
      </p:sp>
      <p:pic>
        <p:nvPicPr>
          <p:cNvPr id="2052" name="Picture 4" descr="front cover">
            <a:extLst>
              <a:ext uri="{FF2B5EF4-FFF2-40B4-BE49-F238E27FC236}">
                <a16:creationId xmlns:a16="http://schemas.microsoft.com/office/drawing/2014/main" id="{CCD41940-F9BD-9D48-FE28-93BDAA42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85" y="1378315"/>
            <a:ext cx="2301679" cy="25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29336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40331</TotalTime>
  <Words>1601</Words>
  <Application>Microsoft Macintosh PowerPoint</Application>
  <PresentationFormat>Widescreen</PresentationFormat>
  <Paragraphs>220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  <vt:variant>
        <vt:lpstr>Custom Shows</vt:lpstr>
      </vt:variant>
      <vt:variant>
        <vt:i4>1</vt:i4>
      </vt:variant>
    </vt:vector>
  </HeadingPairs>
  <TitlesOfParts>
    <vt:vector size="58" baseType="lpstr">
      <vt:lpstr>ＭＳ Ｐゴシック</vt:lpstr>
      <vt:lpstr>Arial</vt:lpstr>
      <vt:lpstr>Calibri</vt:lpstr>
      <vt:lpstr>Cambria Math</vt:lpstr>
      <vt:lpstr>Courier New</vt:lpstr>
      <vt:lpstr>Gill Sans MT</vt:lpstr>
      <vt:lpstr>Helvetica Neue</vt:lpstr>
      <vt:lpstr>Lora</vt:lpstr>
      <vt:lpstr>Verdana</vt:lpstr>
      <vt:lpstr>CCSR</vt:lpstr>
      <vt:lpstr>PowerPoint Presentation</vt:lpstr>
      <vt:lpstr>From Day 1: What you are going to learn in this module</vt:lpstr>
      <vt:lpstr>From Day 1: By the end of this module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Linear models - training</vt:lpstr>
      <vt:lpstr>How to evaluate your LR model</vt:lpstr>
      <vt:lpstr>Logistic regression</vt:lpstr>
      <vt:lpstr>K-nearest neighbours - example</vt:lpstr>
      <vt:lpstr>Cross validation</vt:lpstr>
      <vt:lpstr>Cross validation - in Scikit learn</vt:lpstr>
      <vt:lpstr>L1 Regularisation (Lasso)*</vt:lpstr>
      <vt:lpstr>L2 regularisation (Ridge)*</vt:lpstr>
      <vt:lpstr>Lasso and Ridge</vt:lpstr>
      <vt:lpstr>Bayes Rule </vt:lpstr>
      <vt:lpstr>Naïve Bayes</vt:lpstr>
      <vt:lpstr>All in one place</vt:lpstr>
      <vt:lpstr>Example – applying polynomial kernel</vt:lpstr>
      <vt:lpstr>A polynomial kernel</vt:lpstr>
      <vt:lpstr>Example: SVM for a linearly separable set of 2d-points</vt:lpstr>
      <vt:lpstr>Decision Making Using DTs </vt:lpstr>
      <vt:lpstr>Structure of Random Forests</vt:lpstr>
      <vt:lpstr>NN with an activation function</vt:lpstr>
      <vt:lpstr>Rectified Linear Units (ReLU)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ML deployments in real-world settings</vt:lpstr>
      <vt:lpstr>Responsible and ethical machine learning</vt:lpstr>
      <vt:lpstr>Hidden technical debt in real-world ML systems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243</cp:revision>
  <cp:lastPrinted>2018-10-01T18:07:26Z</cp:lastPrinted>
  <dcterms:created xsi:type="dcterms:W3CDTF">2015-10-05T13:27:19Z</dcterms:created>
  <dcterms:modified xsi:type="dcterms:W3CDTF">2024-12-28T12:04:44Z</dcterms:modified>
  <cp:category/>
</cp:coreProperties>
</file>